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6"/>
  </p:notesMasterIdLst>
  <p:sldIdLst>
    <p:sldId id="256" r:id="rId2"/>
    <p:sldId id="257" r:id="rId3"/>
    <p:sldId id="258" r:id="rId4"/>
    <p:sldId id="261" r:id="rId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A2266"/>
    <a:srgbClr val="0A2366"/>
    <a:srgbClr val="E4E8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322"/>
    <p:restoredTop sz="94650"/>
  </p:normalViewPr>
  <p:slideViewPr>
    <p:cSldViewPr snapToGrid="0">
      <p:cViewPr>
        <p:scale>
          <a:sx n="81" d="100"/>
          <a:sy n="81" d="100"/>
        </p:scale>
        <p:origin x="416" y="10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jpeg>
</file>

<file path=ppt/media/image4.jpeg>
</file>

<file path=ppt/media/image5.jpeg>
</file>

<file path=ppt/media/image6.png>
</file>

<file path=ppt/media/image7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06F588-F6D9-E947-AD32-87ACFD4AB0AA}" type="datetimeFigureOut">
              <a:rPr lang="de-DE" smtClean="0"/>
              <a:t>17.05.25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2F7FC7-FB75-EB4F-B964-2C42CB1B960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677058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2F7FC7-FB75-EB4F-B964-2C42CB1B960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772695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088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088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1EADE-8E88-4C7C-8AC5-FB148DE4940E}" type="datetime1">
              <a:rPr lang="en-US" smtClean="0"/>
              <a:t>5/16/25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1926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C8B9C-477D-492A-96AD-1FC2CC997A73}" type="datetime1">
              <a:rPr lang="en-US" smtClean="0"/>
              <a:t>5/16/25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4967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8927" y="997973"/>
            <a:ext cx="8473395" cy="49849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3AED5-E26D-4E29-B1B3-7847B6779594}" type="datetime1">
              <a:rPr lang="en-US" smtClean="0"/>
              <a:t>5/16/25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9423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B6794-849E-4626-908B-D15793550EFB}" type="datetime1">
              <a:rPr lang="en-US" smtClean="0"/>
              <a:t>5/16/25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0419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B64E7-5594-42A3-ADBF-E95A7ACEAD64}" type="datetime1">
              <a:rPr lang="en-US" smtClean="0"/>
              <a:t>5/16/25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8877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4088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1344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62B0B-D248-4FFB-8695-AD7FA4B1284A}" type="datetime1">
              <a:rPr lang="en-US" smtClean="0"/>
              <a:t>5/16/25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5911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7" y="929147"/>
            <a:ext cx="10689336" cy="79845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4088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4088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1344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1344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78EFB-9159-4510-B73F-4F0409ADE937}" type="datetime1">
              <a:rPr lang="en-US" smtClean="0"/>
              <a:t>5/16/25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7768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C9412-2452-4BED-A324-9D8C115361AD}" type="datetime1">
              <a:rPr lang="en-US" smtClean="0"/>
              <a:t>5/16/25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7395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18F62-D251-40E8-A23C-F4CFE9FEAB41}" type="datetime1">
              <a:rPr lang="en-US" smtClean="0"/>
              <a:t>5/16/25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2994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9848"/>
            <a:ext cx="4093599" cy="131673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9848"/>
            <a:ext cx="6172200" cy="479120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1176"/>
            <a:ext cx="4093599" cy="33192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6144-149E-4874-93A5-554A0357CF82}" type="datetime1">
              <a:rPr lang="en-US" smtClean="0"/>
              <a:t>5/16/25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683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A65D8-0540-4835-AE5C-25D29DBA01BE}" type="datetime1">
              <a:rPr lang="en-US" smtClean="0"/>
              <a:t>5/16/25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2872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21992"/>
            <a:ext cx="10691265" cy="37398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495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E31BA835-12AC-4E8F-955A-EA3F4DE2791F}" type="datetime1">
              <a:rPr lang="en-US" smtClean="0"/>
              <a:t>5/16/25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4088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87E7843D-FF13-4365-9478-9625B70A2705}" type="slidenum">
              <a:rPr lang="en-US" smtClean="0"/>
              <a:t>‹Nr.›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1422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touchneurology.com/wp-content/uploads/sites/3/2020/01/executive-summary-final-e-version_compressed_22.11.2019.pdf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sto MT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21F66AB-6D67-4C86-A415-0B6E4EEC5A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423811" y="423809"/>
            <a:ext cx="6858002" cy="6010383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46000">
                <a:schemeClr val="bg1">
                  <a:alpha val="31000"/>
                </a:schemeClr>
              </a:gs>
              <a:gs pos="26000">
                <a:schemeClr val="bg1">
                  <a:alpha val="17000"/>
                </a:schemeClr>
              </a:gs>
              <a:gs pos="100000">
                <a:schemeClr val="bg1">
                  <a:alpha val="4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sto MT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D773126-DFE2-FE87-E17A-B207967A0E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3786" y="908651"/>
            <a:ext cx="5230366" cy="4005454"/>
          </a:xfrm>
        </p:spPr>
        <p:txBody>
          <a:bodyPr anchor="t">
            <a:normAutofit/>
          </a:bodyPr>
          <a:lstStyle/>
          <a:p>
            <a:endParaRPr lang="de-DE" sz="680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7911E08-1E13-62F1-8EB8-10907675FD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3787" y="5050632"/>
            <a:ext cx="3793200" cy="1129888"/>
          </a:xfrm>
        </p:spPr>
        <p:txBody>
          <a:bodyPr anchor="b">
            <a:normAutofit/>
          </a:bodyPr>
          <a:lstStyle/>
          <a:p>
            <a:endParaRPr lang="de-DE" sz="220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66F5E1-B07D-4718-F4B4-5FCE4B7E8F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9006" y="727509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Grafik 4" descr="Ein Bild, das Raum, Weltraum, Universum, Astronomisches Objekt enthält.&#10;&#10;KI-generierte Inhalte können fehlerhaft sein.">
            <a:extLst>
              <a:ext uri="{FF2B5EF4-FFF2-40B4-BE49-F238E27FC236}">
                <a16:creationId xmlns:a16="http://schemas.microsoft.com/office/drawing/2014/main" id="{F9AFAE4F-F509-58C7-7EA8-B1A45672851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599" t="9091" r="24925" b="-1"/>
          <a:stretch>
            <a:fillRect/>
          </a:stretch>
        </p:blipFill>
        <p:spPr>
          <a:xfrm>
            <a:off x="-110358" y="-55168"/>
            <a:ext cx="12318101" cy="6928934"/>
          </a:xfrm>
          <a:prstGeom prst="rect">
            <a:avLst/>
          </a:prstGeom>
        </p:spPr>
      </p:pic>
      <p:pic>
        <p:nvPicPr>
          <p:cNvPr id="16" name="Grafik 15" descr="Ein Bild, das Schrift, Grafiken, Logo, Symbol enthält.&#10;&#10;KI-generierte Inhalte können fehlerhaft sein.">
            <a:extLst>
              <a:ext uri="{FF2B5EF4-FFF2-40B4-BE49-F238E27FC236}">
                <a16:creationId xmlns:a16="http://schemas.microsoft.com/office/drawing/2014/main" id="{8D595427-BD1A-E479-2005-5B6EB2BAAA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8156" y="727507"/>
            <a:ext cx="4135661" cy="1601243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D9D6D685-AAA7-A0EB-7976-EACC040B47AA}"/>
              </a:ext>
            </a:extLst>
          </p:cNvPr>
          <p:cNvSpPr txBox="1"/>
          <p:nvPr/>
        </p:nvSpPr>
        <p:spPr>
          <a:xfrm>
            <a:off x="1258156" y="4718243"/>
            <a:ext cx="6877204" cy="12311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 dirty="0" err="1">
                <a:latin typeface="Helvetica" pitchFamily="2" charset="0"/>
              </a:rPr>
              <a:t>Your</a:t>
            </a:r>
            <a:r>
              <a:rPr lang="de-DE" sz="2800" b="1" dirty="0">
                <a:latin typeface="Helvetica" pitchFamily="2" charset="0"/>
              </a:rPr>
              <a:t> Health Monitor </a:t>
            </a:r>
            <a:r>
              <a:rPr lang="de-DE" sz="2800" b="1" dirty="0" err="1">
                <a:latin typeface="Helvetica" pitchFamily="2" charset="0"/>
              </a:rPr>
              <a:t>from</a:t>
            </a:r>
            <a:r>
              <a:rPr lang="de-DE" sz="2800" b="1" dirty="0">
                <a:latin typeface="Helvetica" pitchFamily="2" charset="0"/>
              </a:rPr>
              <a:t> Space: </a:t>
            </a:r>
          </a:p>
          <a:p>
            <a:r>
              <a:rPr lang="de-DE" sz="2800" b="1" dirty="0">
                <a:latin typeface="Helvetica" pitchFamily="2" charset="0"/>
              </a:rPr>
              <a:t>Early </a:t>
            </a:r>
            <a:r>
              <a:rPr lang="de-DE" sz="2800" b="1" dirty="0" err="1">
                <a:latin typeface="Helvetica" pitchFamily="2" charset="0"/>
              </a:rPr>
              <a:t>Stroke</a:t>
            </a:r>
            <a:r>
              <a:rPr lang="de-DE" sz="2800" b="1" dirty="0">
                <a:latin typeface="Helvetica" pitchFamily="2" charset="0"/>
              </a:rPr>
              <a:t> </a:t>
            </a:r>
            <a:r>
              <a:rPr lang="de-DE" sz="2800" b="1" dirty="0" err="1">
                <a:latin typeface="Helvetica" pitchFamily="2" charset="0"/>
              </a:rPr>
              <a:t>Detection</a:t>
            </a:r>
            <a:r>
              <a:rPr lang="de-DE" sz="2800" b="1" dirty="0">
                <a:latin typeface="Helvetica" pitchFamily="2" charset="0"/>
              </a:rPr>
              <a:t> </a:t>
            </a:r>
            <a:r>
              <a:rPr lang="de-DE" sz="2800" b="1" dirty="0" err="1">
                <a:latin typeface="Helvetica" pitchFamily="2" charset="0"/>
              </a:rPr>
              <a:t>with</a:t>
            </a:r>
            <a:r>
              <a:rPr lang="de-DE" sz="2800" b="1" dirty="0">
                <a:latin typeface="Helvetica" pitchFamily="2" charset="0"/>
              </a:rPr>
              <a:t> Space Data</a:t>
            </a:r>
          </a:p>
          <a:p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F4497445-D63D-F468-E39D-6BB5EE7CCFDC}"/>
              </a:ext>
            </a:extLst>
          </p:cNvPr>
          <p:cNvSpPr txBox="1"/>
          <p:nvPr/>
        </p:nvSpPr>
        <p:spPr>
          <a:xfrm>
            <a:off x="313786" y="6396149"/>
            <a:ext cx="16001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solidFill>
                  <a:schemeClr val="bg1">
                    <a:lumMod val="65000"/>
                    <a:lumOff val="35000"/>
                  </a:schemeClr>
                </a:solidFill>
                <a:latin typeface="Helvetica" pitchFamily="2" charset="0"/>
              </a:rPr>
              <a:t>Image </a:t>
            </a:r>
            <a:r>
              <a:rPr lang="de-DE" sz="1000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Helvetica" pitchFamily="2" charset="0"/>
              </a:rPr>
              <a:t>generated</a:t>
            </a:r>
            <a:r>
              <a:rPr lang="de-DE" sz="1000" dirty="0">
                <a:solidFill>
                  <a:schemeClr val="bg1">
                    <a:lumMod val="65000"/>
                    <a:lumOff val="35000"/>
                  </a:schemeClr>
                </a:solidFill>
                <a:latin typeface="Helvetica" pitchFamily="2" charset="0"/>
              </a:rPr>
              <a:t> </a:t>
            </a:r>
            <a:r>
              <a:rPr lang="de-DE" sz="1000" dirty="0" err="1">
                <a:solidFill>
                  <a:schemeClr val="bg1">
                    <a:lumMod val="65000"/>
                    <a:lumOff val="35000"/>
                  </a:schemeClr>
                </a:solidFill>
                <a:latin typeface="Helvetica" pitchFamily="2" charset="0"/>
              </a:rPr>
              <a:t>with</a:t>
            </a:r>
            <a:r>
              <a:rPr lang="de-DE" sz="1000" dirty="0">
                <a:solidFill>
                  <a:schemeClr val="bg1">
                    <a:lumMod val="65000"/>
                    <a:lumOff val="35000"/>
                  </a:schemeClr>
                </a:solidFill>
                <a:latin typeface="Helvetica" pitchFamily="2" charset="0"/>
              </a:rPr>
              <a:t> AI</a:t>
            </a:r>
            <a:r>
              <a:rPr lang="de-DE" sz="1000" dirty="0">
                <a:solidFill>
                  <a:schemeClr val="bg2">
                    <a:lumMod val="50000"/>
                    <a:lumOff val="50000"/>
                  </a:schemeClr>
                </a:solidFill>
                <a:latin typeface="Helvetica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870440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nhaltsplatzhalter 5" descr="Ein Bild, das Raum, Weltraum, Universum, Astronomisches Objekt enthält.&#10;&#10;KI-generierte Inhalte können fehlerhaft sein.">
            <a:extLst>
              <a:ext uri="{FF2B5EF4-FFF2-40B4-BE49-F238E27FC236}">
                <a16:creationId xmlns:a16="http://schemas.microsoft.com/office/drawing/2014/main" id="{CEB3255C-D931-C7C2-7CBF-75216740AF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1778209" y="-87704"/>
            <a:ext cx="16669690" cy="6945704"/>
          </a:xfr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12813E2B-489A-BCD4-07DE-8E1F28576B70}"/>
              </a:ext>
            </a:extLst>
          </p:cNvPr>
          <p:cNvSpPr txBox="1"/>
          <p:nvPr/>
        </p:nvSpPr>
        <p:spPr>
          <a:xfrm>
            <a:off x="666003" y="6291943"/>
            <a:ext cx="108599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b="1" dirty="0" err="1">
                <a:latin typeface="Helvetica" pitchFamily="2" charset="0"/>
              </a:rPr>
              <a:t>NeuroStorm</a:t>
            </a:r>
            <a:r>
              <a:rPr lang="de-DE" sz="1400" b="1" dirty="0">
                <a:latin typeface="Helvetica" pitchFamily="2" charset="0"/>
              </a:rPr>
              <a:t> – </a:t>
            </a:r>
            <a:r>
              <a:rPr lang="de-DE" sz="1400" b="1" dirty="0" err="1">
                <a:latin typeface="Helvetica" pitchFamily="2" charset="0"/>
              </a:rPr>
              <a:t>Your</a:t>
            </a:r>
            <a:r>
              <a:rPr lang="de-DE" sz="1400" b="1" dirty="0">
                <a:latin typeface="Helvetica" pitchFamily="2" charset="0"/>
              </a:rPr>
              <a:t> Health Monitor </a:t>
            </a:r>
            <a:r>
              <a:rPr lang="de-DE" sz="1400" b="1" dirty="0" err="1">
                <a:latin typeface="Helvetica" pitchFamily="2" charset="0"/>
              </a:rPr>
              <a:t>from</a:t>
            </a:r>
            <a:r>
              <a:rPr lang="de-DE" sz="1400" b="1" dirty="0">
                <a:latin typeface="Helvetica" pitchFamily="2" charset="0"/>
              </a:rPr>
              <a:t> Space: Early </a:t>
            </a:r>
            <a:r>
              <a:rPr lang="de-DE" sz="1400" b="1" dirty="0" err="1">
                <a:latin typeface="Helvetica" pitchFamily="2" charset="0"/>
              </a:rPr>
              <a:t>Stroke</a:t>
            </a:r>
            <a:r>
              <a:rPr lang="de-DE" sz="1400" b="1" dirty="0">
                <a:latin typeface="Helvetica" pitchFamily="2" charset="0"/>
              </a:rPr>
              <a:t> </a:t>
            </a:r>
            <a:r>
              <a:rPr lang="de-DE" sz="1400" b="1" dirty="0" err="1">
                <a:latin typeface="Helvetica" pitchFamily="2" charset="0"/>
              </a:rPr>
              <a:t>Detection</a:t>
            </a:r>
            <a:r>
              <a:rPr lang="de-DE" sz="1400" b="1" dirty="0">
                <a:latin typeface="Helvetica" pitchFamily="2" charset="0"/>
              </a:rPr>
              <a:t> </a:t>
            </a:r>
            <a:r>
              <a:rPr lang="de-DE" sz="1400" b="1" dirty="0" err="1">
                <a:latin typeface="Helvetica" pitchFamily="2" charset="0"/>
              </a:rPr>
              <a:t>with</a:t>
            </a:r>
            <a:r>
              <a:rPr lang="de-DE" sz="1400" b="1" dirty="0">
                <a:latin typeface="Helvetica" pitchFamily="2" charset="0"/>
              </a:rPr>
              <a:t> Space Data		    GER 18/05/2025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A8B1CA0D-CA08-DE1E-752D-0C56780253B3}"/>
              </a:ext>
            </a:extLst>
          </p:cNvPr>
          <p:cNvSpPr txBox="1"/>
          <p:nvPr/>
        </p:nvSpPr>
        <p:spPr>
          <a:xfrm>
            <a:off x="666003" y="3214046"/>
            <a:ext cx="3477227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e-DE" sz="2000" b="1" dirty="0">
                <a:latin typeface="Helvetica" pitchFamily="2" charset="0"/>
              </a:rPr>
              <a:t>Fehmi Gültekin</a:t>
            </a:r>
            <a:endParaRPr lang="de-DE" sz="2000" dirty="0">
              <a:latin typeface="Helvetica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 err="1">
                <a:latin typeface="Helvetica" pitchFamily="2" charset="0"/>
              </a:rPr>
              <a:t>Pharmacist</a:t>
            </a:r>
            <a:endParaRPr lang="de-DE" sz="2000" dirty="0">
              <a:latin typeface="Helvetica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>
                <a:latin typeface="Helvetica" pitchFamily="2" charset="0"/>
              </a:rPr>
              <a:t>MBA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>
                <a:latin typeface="Helvetica" pitchFamily="2" charset="0"/>
              </a:rPr>
              <a:t>Project Management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>
                <a:latin typeface="Helvetica" pitchFamily="2" charset="0"/>
              </a:rPr>
              <a:t>8+ </a:t>
            </a:r>
            <a:r>
              <a:rPr lang="de-DE" sz="2000" dirty="0" err="1">
                <a:latin typeface="Helvetica" pitchFamily="2" charset="0"/>
              </a:rPr>
              <a:t>years</a:t>
            </a:r>
            <a:r>
              <a:rPr lang="de-DE" sz="2000" dirty="0">
                <a:latin typeface="Helvetica" pitchFamily="2" charset="0"/>
              </a:rPr>
              <a:t> </a:t>
            </a:r>
            <a:r>
              <a:rPr lang="de-DE" sz="2000" dirty="0" err="1">
                <a:latin typeface="Helvetica" pitchFamily="2" charset="0"/>
              </a:rPr>
              <a:t>of</a:t>
            </a:r>
            <a:r>
              <a:rPr lang="de-DE" sz="2000" dirty="0">
                <a:latin typeface="Helvetica" pitchFamily="2" charset="0"/>
              </a:rPr>
              <a:t> </a:t>
            </a:r>
            <a:r>
              <a:rPr lang="de-DE" sz="2000" dirty="0" err="1">
                <a:latin typeface="Helvetica" pitchFamily="2" charset="0"/>
              </a:rPr>
              <a:t>Pharma</a:t>
            </a:r>
            <a:r>
              <a:rPr lang="de-DE" sz="2000" dirty="0">
                <a:latin typeface="Helvetica" pitchFamily="2" charset="0"/>
              </a:rPr>
              <a:t>/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 err="1">
                <a:latin typeface="Helvetica" pitchFamily="2" charset="0"/>
              </a:rPr>
              <a:t>Healthcare</a:t>
            </a:r>
            <a:r>
              <a:rPr lang="de-DE" sz="2000" dirty="0">
                <a:latin typeface="Helvetica" pitchFamily="2" charset="0"/>
              </a:rPr>
              <a:t> </a:t>
            </a:r>
            <a:r>
              <a:rPr lang="de-DE" sz="2000" dirty="0" err="1">
                <a:latin typeface="Helvetica" pitchFamily="2" charset="0"/>
              </a:rPr>
              <a:t>experience</a:t>
            </a:r>
            <a:endParaRPr lang="de-DE" sz="2000" dirty="0">
              <a:latin typeface="Helvetica" pitchFamily="2" charset="0"/>
            </a:endParaRPr>
          </a:p>
          <a:p>
            <a:endParaRPr lang="de-DE" sz="2000" b="1" dirty="0">
              <a:latin typeface="Helvetica" pitchFamily="2" charset="0"/>
            </a:endParaRPr>
          </a:p>
        </p:txBody>
      </p:sp>
      <p:pic>
        <p:nvPicPr>
          <p:cNvPr id="19" name="Grafik 18" descr="Ein Bild, das Menschliches Gesicht, Person, Kleidung, Lächeln enthält.&#10;&#10;KI-generierte Inhalte können fehlerhaft sein.">
            <a:extLst>
              <a:ext uri="{FF2B5EF4-FFF2-40B4-BE49-F238E27FC236}">
                <a16:creationId xmlns:a16="http://schemas.microsoft.com/office/drawing/2014/main" id="{EFB50579-8874-98B0-DA93-F846E687F5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6026" y="1281651"/>
            <a:ext cx="1759946" cy="1759946"/>
          </a:xfrm>
          <a:prstGeom prst="ellipse">
            <a:avLst/>
          </a:prstGeom>
        </p:spPr>
      </p:pic>
      <p:pic>
        <p:nvPicPr>
          <p:cNvPr id="21" name="Grafik 20" descr="Ein Bild, das Menschliches Gesicht, Person, Porträt, Lippe enthält.&#10;&#10;KI-generierte Inhalte können fehlerhaft sein.">
            <a:extLst>
              <a:ext uri="{FF2B5EF4-FFF2-40B4-BE49-F238E27FC236}">
                <a16:creationId xmlns:a16="http://schemas.microsoft.com/office/drawing/2014/main" id="{29B17A63-BDC9-0314-448F-93BE2F047B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23131" y="1281651"/>
            <a:ext cx="1759946" cy="1759946"/>
          </a:xfrm>
          <a:prstGeom prst="ellipse">
            <a:avLst/>
          </a:prstGeom>
        </p:spPr>
      </p:pic>
      <p:pic>
        <p:nvPicPr>
          <p:cNvPr id="24" name="Grafik 23" descr="Ein Bild, das Menschliches Gesicht, Person, Kleidung, Lächeln enthält.&#10;&#10;KI-generierte Inhalte können fehlerhaft sein.">
            <a:extLst>
              <a:ext uri="{FF2B5EF4-FFF2-40B4-BE49-F238E27FC236}">
                <a16:creationId xmlns:a16="http://schemas.microsoft.com/office/drawing/2014/main" id="{7F019CB8-13B7-ABCC-A39B-5813455282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08923" y="1281651"/>
            <a:ext cx="1759946" cy="1759946"/>
          </a:xfrm>
          <a:prstGeom prst="ellipse">
            <a:avLst/>
          </a:prstGeom>
        </p:spPr>
      </p:pic>
      <p:sp>
        <p:nvSpPr>
          <p:cNvPr id="29" name="Textfeld 28">
            <a:extLst>
              <a:ext uri="{FF2B5EF4-FFF2-40B4-BE49-F238E27FC236}">
                <a16:creationId xmlns:a16="http://schemas.microsoft.com/office/drawing/2014/main" id="{E12389D8-CBAF-AB27-5DA9-DBAAB6E25278}"/>
              </a:ext>
            </a:extLst>
          </p:cNvPr>
          <p:cNvSpPr txBox="1"/>
          <p:nvPr/>
        </p:nvSpPr>
        <p:spPr>
          <a:xfrm>
            <a:off x="4415246" y="3214045"/>
            <a:ext cx="3477227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e-DE" sz="2000" b="1" dirty="0" err="1">
                <a:latin typeface="Helvetica" pitchFamily="2" charset="0"/>
              </a:rPr>
              <a:t>Soumya</a:t>
            </a:r>
            <a:r>
              <a:rPr lang="de-DE" sz="2000" b="1" dirty="0">
                <a:latin typeface="Helvetica" pitchFamily="2" charset="0"/>
              </a:rPr>
              <a:t> </a:t>
            </a:r>
            <a:r>
              <a:rPr lang="de-DE" sz="2000" b="1" dirty="0" err="1">
                <a:latin typeface="Helvetica" pitchFamily="2" charset="0"/>
              </a:rPr>
              <a:t>Mondal</a:t>
            </a:r>
            <a:endParaRPr lang="de-DE" sz="2000" dirty="0">
              <a:latin typeface="Helvetica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 err="1">
                <a:latin typeface="Helvetica" pitchFamily="2" charset="0"/>
              </a:rPr>
              <a:t>M.Sc</a:t>
            </a:r>
            <a:r>
              <a:rPr lang="de-DE" sz="2000" dirty="0">
                <a:latin typeface="Helvetica" pitchFamily="2" charset="0"/>
              </a:rPr>
              <a:t>. Computer Science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>
                <a:latin typeface="Helvetica" pitchFamily="2" charset="0"/>
              </a:rPr>
              <a:t>ML Research Engineer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 err="1">
                <a:latin typeface="Helvetica" pitchFamily="2" charset="0"/>
              </a:rPr>
              <a:t>Product</a:t>
            </a:r>
            <a:r>
              <a:rPr lang="de-DE" sz="2000" dirty="0">
                <a:latin typeface="Helvetica" pitchFamily="2" charset="0"/>
              </a:rPr>
              <a:t> Management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>
                <a:latin typeface="Helvetica" pitchFamily="2" charset="0"/>
              </a:rPr>
              <a:t>5 </a:t>
            </a:r>
            <a:r>
              <a:rPr lang="de-DE" sz="2000" dirty="0" err="1">
                <a:latin typeface="Helvetica" pitchFamily="2" charset="0"/>
              </a:rPr>
              <a:t>years</a:t>
            </a:r>
            <a:r>
              <a:rPr lang="de-DE" sz="2000" dirty="0">
                <a:latin typeface="Helvetica" pitchFamily="2" charset="0"/>
              </a:rPr>
              <a:t> </a:t>
            </a:r>
            <a:r>
              <a:rPr lang="de-DE" sz="2000" dirty="0" err="1">
                <a:latin typeface="Helvetica" pitchFamily="2" charset="0"/>
              </a:rPr>
              <a:t>of</a:t>
            </a:r>
            <a:r>
              <a:rPr lang="de-DE" sz="2000" dirty="0">
                <a:latin typeface="Helvetica" pitchFamily="2" charset="0"/>
              </a:rPr>
              <a:t> </a:t>
            </a:r>
            <a:r>
              <a:rPr lang="de-DE" sz="2000" dirty="0" err="1">
                <a:latin typeface="Helvetica" pitchFamily="2" charset="0"/>
              </a:rPr>
              <a:t>experience</a:t>
            </a:r>
            <a:r>
              <a:rPr lang="de-DE" sz="2000" dirty="0">
                <a:latin typeface="Helvetica" pitchFamily="2" charset="0"/>
              </a:rPr>
              <a:t> in AI </a:t>
            </a:r>
            <a:r>
              <a:rPr lang="de-DE" sz="2000" dirty="0" err="1">
                <a:latin typeface="Helvetica" pitchFamily="2" charset="0"/>
              </a:rPr>
              <a:t>research</a:t>
            </a:r>
            <a:r>
              <a:rPr lang="de-DE" sz="2000" dirty="0">
                <a:latin typeface="Helvetica" pitchFamily="2" charset="0"/>
              </a:rPr>
              <a:t> &amp; </a:t>
            </a:r>
            <a:r>
              <a:rPr lang="de-DE" sz="2000" dirty="0" err="1">
                <a:latin typeface="Helvetica" pitchFamily="2" charset="0"/>
              </a:rPr>
              <a:t>startups</a:t>
            </a:r>
            <a:endParaRPr lang="de-DE" sz="2000" dirty="0">
              <a:latin typeface="Helvetica" pitchFamily="2" charset="0"/>
            </a:endParaRPr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63FBEFFD-690B-FCB1-F293-CE73AC64F808}"/>
              </a:ext>
            </a:extLst>
          </p:cNvPr>
          <p:cNvSpPr txBox="1"/>
          <p:nvPr/>
        </p:nvSpPr>
        <p:spPr>
          <a:xfrm>
            <a:off x="8164490" y="3214046"/>
            <a:ext cx="3477227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e-DE" sz="2000" b="1" dirty="0">
                <a:latin typeface="Helvetica" pitchFamily="2" charset="0"/>
              </a:rPr>
              <a:t>Julia Nuss</a:t>
            </a:r>
            <a:endParaRPr lang="de-DE" sz="2000" dirty="0">
              <a:latin typeface="Helvetica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 err="1">
                <a:latin typeface="Helvetica" pitchFamily="2" charset="0"/>
              </a:rPr>
              <a:t>Pharmacy</a:t>
            </a:r>
            <a:r>
              <a:rPr lang="de-DE" sz="2000" dirty="0">
                <a:latin typeface="Helvetica" pitchFamily="2" charset="0"/>
              </a:rPr>
              <a:t> </a:t>
            </a:r>
            <a:r>
              <a:rPr lang="de-DE" sz="2000" dirty="0" err="1">
                <a:latin typeface="Helvetica" pitchFamily="2" charset="0"/>
              </a:rPr>
              <a:t>Technician</a:t>
            </a:r>
            <a:endParaRPr lang="de-DE" sz="2000" dirty="0">
              <a:latin typeface="Helvetica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>
                <a:latin typeface="Helvetica" pitchFamily="2" charset="0"/>
              </a:rPr>
              <a:t>XR Development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>
                <a:latin typeface="Helvetica" pitchFamily="2" charset="0"/>
              </a:rPr>
              <a:t>Data Science &amp; ML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>
                <a:latin typeface="Helvetica" pitchFamily="2" charset="0"/>
              </a:rPr>
              <a:t>5 </a:t>
            </a:r>
            <a:r>
              <a:rPr lang="de-DE" sz="2000" dirty="0" err="1">
                <a:latin typeface="Helvetica" pitchFamily="2" charset="0"/>
              </a:rPr>
              <a:t>years</a:t>
            </a:r>
            <a:r>
              <a:rPr lang="de-DE" sz="2000" dirty="0">
                <a:latin typeface="Helvetica" pitchFamily="2" charset="0"/>
              </a:rPr>
              <a:t> </a:t>
            </a:r>
            <a:r>
              <a:rPr lang="de-DE" sz="2000" dirty="0" err="1">
                <a:latin typeface="Helvetica" pitchFamily="2" charset="0"/>
              </a:rPr>
              <a:t>of</a:t>
            </a:r>
            <a:r>
              <a:rPr lang="de-DE" sz="2000" dirty="0">
                <a:latin typeface="Helvetica" pitchFamily="2" charset="0"/>
              </a:rPr>
              <a:t> </a:t>
            </a:r>
            <a:r>
              <a:rPr lang="de-DE" sz="2000" dirty="0" err="1">
                <a:latin typeface="Helvetica" pitchFamily="2" charset="0"/>
              </a:rPr>
              <a:t>experience</a:t>
            </a:r>
            <a:r>
              <a:rPr lang="de-DE" sz="2000" dirty="0">
                <a:latin typeface="Helvetica" pitchFamily="2" charset="0"/>
              </a:rPr>
              <a:t> in </a:t>
            </a:r>
            <a:r>
              <a:rPr lang="de-DE" sz="2000" dirty="0" err="1">
                <a:latin typeface="Helvetica" pitchFamily="2" charset="0"/>
              </a:rPr>
              <a:t>pharmacy</a:t>
            </a:r>
            <a:endParaRPr lang="de-DE" sz="2000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06294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41D32E0-E7E4-41CB-7838-AE7AD35997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C5E48CCC-57E4-0249-E981-74B0C1C384EE}"/>
              </a:ext>
            </a:extLst>
          </p:cNvPr>
          <p:cNvSpPr txBox="1"/>
          <p:nvPr/>
        </p:nvSpPr>
        <p:spPr>
          <a:xfrm>
            <a:off x="666003" y="6291943"/>
            <a:ext cx="108599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b="1" dirty="0" err="1">
                <a:latin typeface="Helvetica" pitchFamily="2" charset="0"/>
              </a:rPr>
              <a:t>NeuroStorm</a:t>
            </a:r>
            <a:r>
              <a:rPr lang="de-DE" sz="1400" b="1" dirty="0">
                <a:latin typeface="Helvetica" pitchFamily="2" charset="0"/>
              </a:rPr>
              <a:t> –</a:t>
            </a:r>
            <a:r>
              <a:rPr lang="de-DE" sz="1400" b="1" dirty="0" err="1">
                <a:latin typeface="Helvetica" pitchFamily="2" charset="0"/>
              </a:rPr>
              <a:t>Your</a:t>
            </a:r>
            <a:r>
              <a:rPr lang="de-DE" sz="1400" b="1" dirty="0">
                <a:latin typeface="Helvetica" pitchFamily="2" charset="0"/>
              </a:rPr>
              <a:t> Health Monitor </a:t>
            </a:r>
            <a:r>
              <a:rPr lang="de-DE" sz="1400" b="1" dirty="0" err="1">
                <a:latin typeface="Helvetica" pitchFamily="2" charset="0"/>
              </a:rPr>
              <a:t>from</a:t>
            </a:r>
            <a:r>
              <a:rPr lang="de-DE" sz="1400" b="1" dirty="0">
                <a:latin typeface="Helvetica" pitchFamily="2" charset="0"/>
              </a:rPr>
              <a:t> Space: Early </a:t>
            </a:r>
            <a:r>
              <a:rPr lang="de-DE" sz="1400" b="1" dirty="0" err="1">
                <a:latin typeface="Helvetica" pitchFamily="2" charset="0"/>
              </a:rPr>
              <a:t>Stroke</a:t>
            </a:r>
            <a:r>
              <a:rPr lang="de-DE" sz="1400" b="1" dirty="0">
                <a:latin typeface="Helvetica" pitchFamily="2" charset="0"/>
              </a:rPr>
              <a:t> </a:t>
            </a:r>
            <a:r>
              <a:rPr lang="de-DE" sz="1400" b="1" dirty="0" err="1">
                <a:latin typeface="Helvetica" pitchFamily="2" charset="0"/>
              </a:rPr>
              <a:t>Detection</a:t>
            </a:r>
            <a:r>
              <a:rPr lang="de-DE" sz="1400" b="1" dirty="0">
                <a:latin typeface="Helvetica" pitchFamily="2" charset="0"/>
              </a:rPr>
              <a:t> </a:t>
            </a:r>
            <a:r>
              <a:rPr lang="de-DE" sz="1400" b="1" dirty="0" err="1">
                <a:latin typeface="Helvetica" pitchFamily="2" charset="0"/>
              </a:rPr>
              <a:t>with</a:t>
            </a:r>
            <a:r>
              <a:rPr lang="de-DE" sz="1400" b="1" dirty="0">
                <a:latin typeface="Helvetica" pitchFamily="2" charset="0"/>
              </a:rPr>
              <a:t> Space Data			    GER 18/05/2025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87188BEE-F464-AB11-72A1-D870B0BB1A0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F4872CF9-B928-FA96-8633-6315333DF885}"/>
              </a:ext>
            </a:extLst>
          </p:cNvPr>
          <p:cNvSpPr txBox="1"/>
          <p:nvPr/>
        </p:nvSpPr>
        <p:spPr>
          <a:xfrm>
            <a:off x="355687" y="6245777"/>
            <a:ext cx="114806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>
                <a:latin typeface="Helvetica" pitchFamily="2" charset="0"/>
              </a:rPr>
              <a:t>Feigin</a:t>
            </a:r>
            <a:r>
              <a:rPr lang="de-DE" sz="1000" dirty="0">
                <a:latin typeface="Helvetica" pitchFamily="2" charset="0"/>
              </a:rPr>
              <a:t>, V. L. et al. (2014). </a:t>
            </a:r>
            <a:r>
              <a:rPr lang="de-DE" sz="1000" dirty="0" err="1">
                <a:latin typeface="Helvetica" pitchFamily="2" charset="0"/>
              </a:rPr>
              <a:t>Geomagnetic</a:t>
            </a:r>
            <a:r>
              <a:rPr lang="de-DE" sz="1000" dirty="0">
                <a:latin typeface="Helvetica" pitchFamily="2" charset="0"/>
              </a:rPr>
              <a:t> Storms Can Trigger </a:t>
            </a:r>
            <a:r>
              <a:rPr lang="de-DE" sz="1000" dirty="0" err="1">
                <a:latin typeface="Helvetica" pitchFamily="2" charset="0"/>
              </a:rPr>
              <a:t>Stroke</a:t>
            </a:r>
            <a:r>
              <a:rPr lang="de-DE" sz="1000" dirty="0">
                <a:latin typeface="Helvetica" pitchFamily="2" charset="0"/>
              </a:rPr>
              <a:t>: </a:t>
            </a:r>
            <a:r>
              <a:rPr lang="de-DE" sz="1000" dirty="0" err="1">
                <a:latin typeface="Helvetica" pitchFamily="2" charset="0"/>
              </a:rPr>
              <a:t>Evidence</a:t>
            </a:r>
            <a:r>
              <a:rPr lang="de-DE" sz="1000" dirty="0">
                <a:latin typeface="Helvetica" pitchFamily="2" charset="0"/>
              </a:rPr>
              <a:t> </a:t>
            </a:r>
            <a:r>
              <a:rPr lang="de-DE" sz="1000" dirty="0" err="1">
                <a:latin typeface="Helvetica" pitchFamily="2" charset="0"/>
              </a:rPr>
              <a:t>From</a:t>
            </a:r>
            <a:r>
              <a:rPr lang="de-DE" sz="1000" dirty="0">
                <a:latin typeface="Helvetica" pitchFamily="2" charset="0"/>
              </a:rPr>
              <a:t> 6 Large Population-</a:t>
            </a:r>
            <a:r>
              <a:rPr lang="de-DE" sz="1000" dirty="0" err="1">
                <a:latin typeface="Helvetica" pitchFamily="2" charset="0"/>
              </a:rPr>
              <a:t>Based</a:t>
            </a:r>
            <a:r>
              <a:rPr lang="de-DE" sz="1000" dirty="0">
                <a:latin typeface="Helvetica" pitchFamily="2" charset="0"/>
              </a:rPr>
              <a:t> Studies in Europe and </a:t>
            </a:r>
            <a:r>
              <a:rPr lang="de-DE" sz="1000" dirty="0" err="1">
                <a:latin typeface="Helvetica" pitchFamily="2" charset="0"/>
              </a:rPr>
              <a:t>Australasia</a:t>
            </a:r>
            <a:r>
              <a:rPr lang="de-DE" sz="1000" dirty="0">
                <a:latin typeface="Helvetica" pitchFamily="2" charset="0"/>
              </a:rPr>
              <a:t>. </a:t>
            </a:r>
            <a:r>
              <a:rPr lang="de-DE" sz="1000" i="1" dirty="0" err="1">
                <a:latin typeface="Helvetica" pitchFamily="2" charset="0"/>
              </a:rPr>
              <a:t>Stroke</a:t>
            </a:r>
            <a:r>
              <a:rPr lang="de-DE" sz="1000" dirty="0">
                <a:latin typeface="Helvetica" pitchFamily="2" charset="0"/>
              </a:rPr>
              <a:t>, </a:t>
            </a:r>
            <a:r>
              <a:rPr lang="de-DE" sz="1000" i="1" dirty="0">
                <a:latin typeface="Helvetica" pitchFamily="2" charset="0"/>
              </a:rPr>
              <a:t>45</a:t>
            </a:r>
            <a:r>
              <a:rPr lang="de-DE" sz="1000" dirty="0">
                <a:latin typeface="Helvetica" pitchFamily="2" charset="0"/>
              </a:rPr>
              <a:t>(6), 1639–1645.</a:t>
            </a:r>
          </a:p>
          <a:p>
            <a:r>
              <a:rPr lang="de-DE" sz="1000" dirty="0" err="1">
                <a:latin typeface="Helvetica" pitchFamily="2" charset="0"/>
              </a:rPr>
              <a:t>Stroke</a:t>
            </a:r>
            <a:r>
              <a:rPr lang="de-DE" sz="1000" dirty="0">
                <a:latin typeface="Helvetica" pitchFamily="2" charset="0"/>
              </a:rPr>
              <a:t> Alliance </a:t>
            </a:r>
            <a:r>
              <a:rPr lang="de-DE" sz="1000" dirty="0" err="1">
                <a:latin typeface="Helvetica" pitchFamily="2" charset="0"/>
              </a:rPr>
              <a:t>for</a:t>
            </a:r>
            <a:r>
              <a:rPr lang="de-DE" sz="1000" dirty="0">
                <a:latin typeface="Helvetica" pitchFamily="2" charset="0"/>
              </a:rPr>
              <a:t> Europe (SAFE). (2019). </a:t>
            </a:r>
            <a:r>
              <a:rPr lang="de-DE" sz="1000" i="1" dirty="0">
                <a:latin typeface="Helvetica" pitchFamily="2" charset="0"/>
              </a:rPr>
              <a:t>The </a:t>
            </a:r>
            <a:r>
              <a:rPr lang="de-DE" sz="1000" i="1" dirty="0" err="1">
                <a:latin typeface="Helvetica" pitchFamily="2" charset="0"/>
              </a:rPr>
              <a:t>Economic</a:t>
            </a:r>
            <a:r>
              <a:rPr lang="de-DE" sz="1000" i="1" dirty="0">
                <a:latin typeface="Helvetica" pitchFamily="2" charset="0"/>
              </a:rPr>
              <a:t> Impact </a:t>
            </a:r>
            <a:r>
              <a:rPr lang="de-DE" sz="1000" i="1" dirty="0" err="1">
                <a:latin typeface="Helvetica" pitchFamily="2" charset="0"/>
              </a:rPr>
              <a:t>of</a:t>
            </a:r>
            <a:r>
              <a:rPr lang="de-DE" sz="1000" i="1" dirty="0">
                <a:latin typeface="Helvetica" pitchFamily="2" charset="0"/>
              </a:rPr>
              <a:t> </a:t>
            </a:r>
            <a:r>
              <a:rPr lang="de-DE" sz="1000" i="1" dirty="0" err="1">
                <a:latin typeface="Helvetica" pitchFamily="2" charset="0"/>
              </a:rPr>
              <a:t>Stroke</a:t>
            </a:r>
            <a:r>
              <a:rPr lang="de-DE" sz="1000" i="1" dirty="0">
                <a:latin typeface="Helvetica" pitchFamily="2" charset="0"/>
              </a:rPr>
              <a:t> in Europe (Executive Summary)</a:t>
            </a:r>
            <a:r>
              <a:rPr lang="de-DE" sz="1000" dirty="0">
                <a:latin typeface="Helvetica" pitchFamily="2" charset="0"/>
              </a:rPr>
              <a:t>. </a:t>
            </a:r>
            <a:r>
              <a:rPr lang="de-DE" sz="1000" dirty="0" err="1">
                <a:latin typeface="Helvetica" pitchFamily="2" charset="0"/>
              </a:rPr>
              <a:t>Retrieved</a:t>
            </a:r>
            <a:r>
              <a:rPr lang="de-DE" sz="1000" dirty="0">
                <a:latin typeface="Helvetica" pitchFamily="2" charset="0"/>
              </a:rPr>
              <a:t> </a:t>
            </a:r>
            <a:r>
              <a:rPr lang="de-DE" sz="1000" dirty="0" err="1">
                <a:latin typeface="Helvetica" pitchFamily="2" charset="0"/>
              </a:rPr>
              <a:t>from</a:t>
            </a:r>
            <a:r>
              <a:rPr lang="de-DE" sz="1000" dirty="0">
                <a:latin typeface="Helvetica" pitchFamily="2" charset="0"/>
              </a:rPr>
              <a:t> </a:t>
            </a:r>
            <a:r>
              <a:rPr lang="de-DE" sz="1000" dirty="0">
                <a:latin typeface="Helvetica" pitchFamily="2" charset="0"/>
                <a:hlinkClick r:id="rId3"/>
              </a:rPr>
              <a:t>https://touchneurology.com/wp-content/uploads/sites/3/2020/01/executive-summary-final-e-version_compressed_22.11.2019.pdf</a:t>
            </a:r>
            <a:endParaRPr lang="de-DE" sz="1000" dirty="0">
              <a:latin typeface="Helvetica" pitchFamily="2" charset="0"/>
            </a:endParaRPr>
          </a:p>
          <a:p>
            <a:r>
              <a:rPr lang="de-DE" sz="1000" dirty="0">
                <a:latin typeface="Helvetica" pitchFamily="2" charset="0"/>
              </a:rPr>
              <a:t> 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184533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57DB8D6-D97C-0DAD-F1CA-225D0E5F49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0384508F-FC74-4607-3BEE-3F4B55590707}"/>
              </a:ext>
            </a:extLst>
          </p:cNvPr>
          <p:cNvSpPr txBox="1"/>
          <p:nvPr/>
        </p:nvSpPr>
        <p:spPr>
          <a:xfrm>
            <a:off x="666003" y="6291943"/>
            <a:ext cx="108599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b="1" dirty="0" err="1">
                <a:latin typeface="Helvetica" pitchFamily="2" charset="0"/>
              </a:rPr>
              <a:t>NeuroStorm</a:t>
            </a:r>
            <a:r>
              <a:rPr lang="de-DE" sz="1400" b="1" dirty="0">
                <a:latin typeface="Helvetica" pitchFamily="2" charset="0"/>
              </a:rPr>
              <a:t> – </a:t>
            </a:r>
            <a:r>
              <a:rPr lang="de-DE" sz="1400" b="1" dirty="0" err="1">
                <a:latin typeface="Helvetica" pitchFamily="2" charset="0"/>
              </a:rPr>
              <a:t>Your</a:t>
            </a:r>
            <a:r>
              <a:rPr lang="de-DE" sz="1400" b="1" dirty="0">
                <a:latin typeface="Helvetica" pitchFamily="2" charset="0"/>
              </a:rPr>
              <a:t> Health Monitor </a:t>
            </a:r>
            <a:r>
              <a:rPr lang="de-DE" sz="1400" b="1" dirty="0" err="1">
                <a:latin typeface="Helvetica" pitchFamily="2" charset="0"/>
              </a:rPr>
              <a:t>from</a:t>
            </a:r>
            <a:r>
              <a:rPr lang="de-DE" sz="1400" b="1" dirty="0">
                <a:latin typeface="Helvetica" pitchFamily="2" charset="0"/>
              </a:rPr>
              <a:t> Space: Early </a:t>
            </a:r>
            <a:r>
              <a:rPr lang="de-DE" sz="1400" b="1" dirty="0" err="1">
                <a:latin typeface="Helvetica" pitchFamily="2" charset="0"/>
              </a:rPr>
              <a:t>Stroke</a:t>
            </a:r>
            <a:r>
              <a:rPr lang="de-DE" sz="1400" b="1" dirty="0">
                <a:latin typeface="Helvetica" pitchFamily="2" charset="0"/>
              </a:rPr>
              <a:t> </a:t>
            </a:r>
            <a:r>
              <a:rPr lang="de-DE" sz="1400" b="1" dirty="0" err="1">
                <a:latin typeface="Helvetica" pitchFamily="2" charset="0"/>
              </a:rPr>
              <a:t>Detection</a:t>
            </a:r>
            <a:r>
              <a:rPr lang="de-DE" sz="1400" b="1" dirty="0">
                <a:latin typeface="Helvetica" pitchFamily="2" charset="0"/>
              </a:rPr>
              <a:t> </a:t>
            </a:r>
            <a:r>
              <a:rPr lang="de-DE" sz="1400" b="1" dirty="0" err="1">
                <a:latin typeface="Helvetica" pitchFamily="2" charset="0"/>
              </a:rPr>
              <a:t>with</a:t>
            </a:r>
            <a:r>
              <a:rPr lang="de-DE" sz="1400" b="1" dirty="0">
                <a:latin typeface="Helvetica" pitchFamily="2" charset="0"/>
              </a:rPr>
              <a:t> Space Data		    GER 18/05/2025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3C591EB6-1530-CA13-C39D-AB10B89AF8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683" y="0"/>
            <a:ext cx="11026634" cy="6864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797015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 w="12700" cap="flat" cmpd="sng" algn="ctr">
          <a:noFill/>
          <a:prstDash val="solid"/>
          <a:miter lim="800000"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chemeClr val="accent1">
                  <a:shade val="50000"/>
                </a:schemeClr>
              </a:solidFill>
              <a:prstDash val="solid"/>
              <a:miter lim="800000"/>
            </a14:hiddenLine>
          </a:ext>
        </a:ex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208</Words>
  <Application>Microsoft Macintosh PowerPoint</Application>
  <PresentationFormat>Breitbild</PresentationFormat>
  <Paragraphs>26</Paragraphs>
  <Slides>4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</vt:i4>
      </vt:variant>
    </vt:vector>
  </HeadingPairs>
  <TitlesOfParts>
    <vt:vector size="10" baseType="lpstr">
      <vt:lpstr>Aptos</vt:lpstr>
      <vt:lpstr>Arial</vt:lpstr>
      <vt:lpstr>Calisto MT</vt:lpstr>
      <vt:lpstr>Helvetica</vt:lpstr>
      <vt:lpstr>Univers Condensed</vt:lpstr>
      <vt:lpstr>ChronicleVTI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Julia Nuss</dc:creator>
  <cp:lastModifiedBy>Julia Nuss</cp:lastModifiedBy>
  <cp:revision>17</cp:revision>
  <dcterms:created xsi:type="dcterms:W3CDTF">2025-05-16T19:08:33Z</dcterms:created>
  <dcterms:modified xsi:type="dcterms:W3CDTF">2025-05-18T10:13:04Z</dcterms:modified>
</cp:coreProperties>
</file>

<file path=docProps/thumbnail.jpeg>
</file>